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756" userDrawn="1">
          <p15:clr>
            <a:srgbClr val="A4A3A4"/>
          </p15:clr>
        </p15:guide>
        <p15:guide id="4" orient="horz" pos="399" userDrawn="1">
          <p15:clr>
            <a:srgbClr val="A4A3A4"/>
          </p15:clr>
        </p15:guide>
        <p15:guide id="5" pos="42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E67C8"/>
    <a:srgbClr val="4D4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62" autoAdjust="0"/>
    <p:restoredTop sz="94660"/>
  </p:normalViewPr>
  <p:slideViewPr>
    <p:cSldViewPr>
      <p:cViewPr varScale="1">
        <p:scale>
          <a:sx n="62" d="100"/>
          <a:sy n="62" d="100"/>
        </p:scale>
        <p:origin x="3198" y="96"/>
      </p:cViewPr>
      <p:guideLst>
        <p:guide orient="horz" pos="3120"/>
        <p:guide pos="2160"/>
        <p:guide orient="horz" pos="5756"/>
        <p:guide orient="horz" pos="399"/>
        <p:guide pos="42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FBFD1D03-1D4F-44C9-87DE-DB71CE783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6130"/>
            <a:ext cx="3431588" cy="584470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4178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CDCDA2-24DD-4949-BB83-41A367E8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8000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76130"/>
            <a:ext cx="3431588" cy="584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製品型番</a:t>
            </a:r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88D117-F153-491C-B93D-CC19E9E56F71}"/>
              </a:ext>
            </a:extLst>
          </p:cNvPr>
          <p:cNvSpPr/>
          <p:nvPr userDrawn="1"/>
        </p:nvSpPr>
        <p:spPr>
          <a:xfrm flipH="1">
            <a:off x="1134000" y="-7400"/>
            <a:ext cx="5724000" cy="180000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AC11DE1-BC24-4D24-ABC8-1B36011436D7}"/>
              </a:ext>
            </a:extLst>
          </p:cNvPr>
          <p:cNvSpPr/>
          <p:nvPr userDrawn="1"/>
        </p:nvSpPr>
        <p:spPr>
          <a:xfrm flipH="1">
            <a:off x="0" y="-7400"/>
            <a:ext cx="1080000" cy="180000"/>
          </a:xfrm>
          <a:prstGeom prst="rect">
            <a:avLst/>
          </a:prstGeom>
          <a:solidFill>
            <a:srgbClr val="4E67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8C6FEEBC-6819-4292-8994-C8535725EB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000" y="9500847"/>
            <a:ext cx="2313000" cy="399953"/>
          </a:xfrm>
          <a:prstGeom prst="rect">
            <a:avLst/>
          </a:prstGeom>
        </p:spPr>
      </p:pic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EC8FD53-4717-4981-9322-41FE4CB48D6E}"/>
              </a:ext>
            </a:extLst>
          </p:cNvPr>
          <p:cNvGrpSpPr/>
          <p:nvPr userDrawn="1"/>
        </p:nvGrpSpPr>
        <p:grpSpPr>
          <a:xfrm>
            <a:off x="3429000" y="9272588"/>
            <a:ext cx="3429000" cy="180000"/>
            <a:chOff x="3834000" y="9297840"/>
            <a:chExt cx="3429000" cy="180000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2D227277-5562-406F-A3E4-BFA2BD1E6518}"/>
                </a:ext>
              </a:extLst>
            </p:cNvPr>
            <p:cNvSpPr/>
            <p:nvPr userDrawn="1"/>
          </p:nvSpPr>
          <p:spPr>
            <a:xfrm flipH="1">
              <a:off x="4562788" y="9297840"/>
              <a:ext cx="2700212" cy="180000"/>
            </a:xfrm>
            <a:prstGeom prst="rect">
              <a:avLst/>
            </a:prstGeom>
            <a:solidFill>
              <a:srgbClr val="4D4D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66D1C2BF-8F03-4F15-88A4-F2E71E8A1CF7}"/>
                </a:ext>
              </a:extLst>
            </p:cNvPr>
            <p:cNvSpPr/>
            <p:nvPr userDrawn="1"/>
          </p:nvSpPr>
          <p:spPr>
            <a:xfrm flipH="1">
              <a:off x="3834000" y="9297840"/>
              <a:ext cx="720000" cy="180000"/>
            </a:xfrm>
            <a:prstGeom prst="rect">
              <a:avLst/>
            </a:prstGeom>
            <a:solidFill>
              <a:srgbClr val="4E67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4174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841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E2AE4D-32BA-4C91-B53B-D72F41C5D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039" y="252699"/>
            <a:ext cx="4194000" cy="467621"/>
          </a:xfrm>
        </p:spPr>
        <p:txBody>
          <a:bodyPr>
            <a:normAutofit fontScale="90000"/>
          </a:bodyPr>
          <a:lstStyle/>
          <a:p>
            <a:r>
              <a:rPr lang="en-US" altLang="ja-JP" sz="3200" dirty="0"/>
              <a:t>X</a:t>
            </a:r>
            <a:r>
              <a:rPr kumimoji="1" lang="en-US" altLang="ja-JP" sz="3200" dirty="0"/>
              <a:t>NP-6320</a:t>
            </a:r>
            <a:endParaRPr kumimoji="1" lang="ja-JP" altLang="en-US" sz="3200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9F9D3FAE-C896-41F4-90B7-B5EA5946D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899190"/>
              </p:ext>
            </p:extLst>
          </p:nvPr>
        </p:nvGraphicFramePr>
        <p:xfrm>
          <a:off x="3438776" y="710018"/>
          <a:ext cx="3365786" cy="7421521"/>
        </p:xfrm>
        <a:graphic>
          <a:graphicData uri="http://schemas.openxmlformats.org/drawingml/2006/table">
            <a:tbl>
              <a:tblPr firstCol="1" bandRow="1">
                <a:tableStyleId>{F5AB1C69-6EDB-4FF4-983F-18BD219EF322}</a:tableStyleId>
              </a:tblPr>
              <a:tblGrid>
                <a:gridCol w="500197">
                  <a:extLst>
                    <a:ext uri="{9D8B030D-6E8A-4147-A177-3AD203B41FA5}">
                      <a16:colId xmlns:a16="http://schemas.microsoft.com/office/drawing/2014/main" val="4283228976"/>
                    </a:ext>
                  </a:extLst>
                </a:gridCol>
                <a:gridCol w="930027">
                  <a:extLst>
                    <a:ext uri="{9D8B030D-6E8A-4147-A177-3AD203B41FA5}">
                      <a16:colId xmlns:a16="http://schemas.microsoft.com/office/drawing/2014/main" val="2700105382"/>
                    </a:ext>
                  </a:extLst>
                </a:gridCol>
                <a:gridCol w="1935562">
                  <a:extLst>
                    <a:ext uri="{9D8B030D-6E8A-4147-A177-3AD203B41FA5}">
                      <a16:colId xmlns:a16="http://schemas.microsoft.com/office/drawing/2014/main" val="1468569278"/>
                    </a:ext>
                  </a:extLst>
                </a:gridCol>
              </a:tblGrid>
              <a:tr h="137405">
                <a:tc rowSpan="8">
                  <a:txBody>
                    <a:bodyPr/>
                    <a:lstStyle/>
                    <a:p>
                      <a:pPr lvl="0" algn="ctr" fontAlgn="ctr"/>
                      <a:r>
                        <a:rPr lang="ja-JP" alt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映像</a:t>
                      </a:r>
                      <a:endParaRPr lang="en-US" altLang="ja-JP" sz="6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lvl="0" algn="l" fontAlgn="ctr"/>
                      <a:endParaRPr lang="ja-JP" altLang="en-US" sz="6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lvl="0" algn="l" fontAlgn="ctr"/>
                      <a:endParaRPr lang="ja-JP" altLang="en-US" sz="6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撮像素子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1/2.8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“ 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2.4M </a:t>
                      </a:r>
                      <a:r>
                        <a:rPr 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CMOS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6196992"/>
                  </a:ext>
                </a:extLst>
              </a:tr>
              <a:tr h="1346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有効画素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1,944(H)×1,212(V)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6751771"/>
                  </a:ext>
                </a:extLst>
              </a:tr>
              <a:tr h="1501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走査方式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プログレッシブ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4657222"/>
                  </a:ext>
                </a:extLst>
              </a:tr>
              <a:tr h="207737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25" marR="3225" marT="3225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最低照度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カラー：</a:t>
                      </a:r>
                      <a:r>
                        <a:rPr 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0.05lux(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F1.6,1/30sec</a:t>
                      </a:r>
                      <a:r>
                        <a:rPr 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)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白黒：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0.005lux(F1.6,1/30sec)</a:t>
                      </a:r>
                      <a:endParaRPr lang="ja-JP" alt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9307049"/>
                  </a:ext>
                </a:extLst>
              </a:tr>
              <a:tr h="3245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600" b="0" dirty="0"/>
                        <a:t>解像度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1920x1080 / 1280x1024 / 1280x960 / 1280x720 /</a:t>
                      </a:r>
                    </a:p>
                    <a:p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1024x768 / 800x600 / 800x448 / 720x576 / 720x480/ 640x480 / 640x360 / 320x240</a:t>
                      </a:r>
                      <a:endParaRPr lang="ja-JP" altLang="en-US" sz="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98536935"/>
                  </a:ext>
                </a:extLst>
              </a:tr>
              <a:tr h="92964">
                <a:tc vMerge="1">
                  <a:txBody>
                    <a:bodyPr/>
                    <a:lstStyle/>
                    <a:p>
                      <a:pPr lvl="0" algn="l" fontAlgn="ctr"/>
                      <a:endParaRPr lang="ja-JP" altLang="en-US" sz="6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600" b="0" dirty="0"/>
                        <a:t>最大フレームレート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600" dirty="0"/>
                        <a:t>H.265/H.264:</a:t>
                      </a:r>
                      <a:r>
                        <a:rPr lang="ja-JP" altLang="en-US" sz="600" dirty="0"/>
                        <a:t>全解像度で最大</a:t>
                      </a:r>
                      <a:r>
                        <a:rPr lang="en-US" altLang="ja-JP" sz="600" dirty="0"/>
                        <a:t>60fps</a:t>
                      </a:r>
                    </a:p>
                    <a:p>
                      <a:r>
                        <a:rPr lang="en-US" altLang="ja-JP" sz="600" dirty="0"/>
                        <a:t>MJPEG</a:t>
                      </a:r>
                      <a:r>
                        <a:rPr lang="ja-JP" altLang="en-US" sz="600" dirty="0"/>
                        <a:t>：全解像度で最大</a:t>
                      </a:r>
                      <a:r>
                        <a:rPr lang="en-US" altLang="ja-JP" sz="600" dirty="0"/>
                        <a:t>30fps</a:t>
                      </a:r>
                      <a:endParaRPr lang="ja-JP" altLang="en-US" sz="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4815261"/>
                  </a:ext>
                </a:extLst>
              </a:tr>
              <a:tr h="9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600" b="0" dirty="0"/>
                        <a:t>ビデオ圧縮フォーマット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600" dirty="0"/>
                        <a:t>H.265/H.264/MJPEG</a:t>
                      </a:r>
                      <a:endParaRPr lang="ja-JP" altLang="en-US" sz="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08438484"/>
                  </a:ext>
                </a:extLst>
              </a:tr>
              <a:tr h="88560">
                <a:tc vMerge="1">
                  <a:txBody>
                    <a:bodyPr/>
                    <a:lstStyle/>
                    <a:p>
                      <a:pPr lvl="0" algn="l" fontAlgn="ctr"/>
                      <a:endParaRPr lang="ja-JP" altLang="en-US" sz="6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600" dirty="0">
                          <a:solidFill>
                            <a:schemeClr val="tx1"/>
                          </a:solidFill>
                        </a:rPr>
                        <a:t>スマートコーデック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dirty="0" err="1">
                          <a:solidFill>
                            <a:schemeClr val="tx1"/>
                          </a:solidFill>
                        </a:rPr>
                        <a:t>WiseStreamⅡ</a:t>
                      </a:r>
                      <a:endParaRPr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7560881"/>
                  </a:ext>
                </a:extLst>
              </a:tr>
              <a:tr h="113246">
                <a:tc rowSpan="5">
                  <a:txBody>
                    <a:bodyPr/>
                    <a:lstStyle/>
                    <a:p>
                      <a:pPr lvl="0" algn="ctr" fontAlgn="ctr"/>
                      <a:r>
                        <a:rPr lang="ja-JP" alt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レンズ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焦点距離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4.44~142.6mm(32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倍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)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820702"/>
                  </a:ext>
                </a:extLst>
              </a:tr>
              <a:tr h="124344">
                <a:tc vMerge="1">
                  <a:txBody>
                    <a:bodyPr/>
                    <a:lstStyle/>
                    <a:p>
                      <a:pPr lvl="0"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最大口径比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F1.6(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ワイド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4.4(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テレ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)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1757026"/>
                  </a:ext>
                </a:extLst>
              </a:tr>
              <a:tr h="119530">
                <a:tc vMerge="1">
                  <a:txBody>
                    <a:bodyPr/>
                    <a:lstStyle/>
                    <a:p>
                      <a:pPr lvl="0" algn="l" fontAlgn="ctr"/>
                      <a:endParaRPr lang="ja-JP" altLang="en-US" sz="6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画角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水平：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61.8</a:t>
                      </a:r>
                      <a:r>
                        <a:rPr 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°</a:t>
                      </a: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2.19</a:t>
                      </a:r>
                      <a:r>
                        <a:rPr 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°/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垂直：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36.2°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1.24°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8504108"/>
                  </a:ext>
                </a:extLst>
              </a:tr>
              <a:tr h="9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25" marR="3225" marT="3225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最短被写体距離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600" dirty="0"/>
                        <a:t>1.5m(</a:t>
                      </a:r>
                      <a:r>
                        <a:rPr lang="ja-JP" altLang="en-US" sz="600" dirty="0"/>
                        <a:t>ワイド</a:t>
                      </a:r>
                      <a:r>
                        <a:rPr lang="en-US" altLang="ja-JP" sz="600" dirty="0"/>
                        <a:t>)</a:t>
                      </a:r>
                      <a:r>
                        <a:rPr lang="ja-JP" altLang="en-US" sz="600" dirty="0"/>
                        <a:t>、</a:t>
                      </a:r>
                      <a:r>
                        <a:rPr lang="en-US" altLang="ja-JP" sz="600" dirty="0"/>
                        <a:t>2</a:t>
                      </a:r>
                      <a:r>
                        <a:rPr lang="ja-JP" altLang="en-US" sz="600" dirty="0"/>
                        <a:t>ｍ</a:t>
                      </a:r>
                      <a:r>
                        <a:rPr lang="en-US" altLang="ja-JP" sz="600" dirty="0"/>
                        <a:t>(</a:t>
                      </a:r>
                      <a:r>
                        <a:rPr lang="ja-JP" altLang="en-US" sz="600" dirty="0"/>
                        <a:t>テレ</a:t>
                      </a:r>
                      <a:r>
                        <a:rPr lang="en-US" altLang="ja-JP" sz="600" dirty="0"/>
                        <a:t>)</a:t>
                      </a:r>
                      <a:endParaRPr lang="ja-JP" altLang="en-US" sz="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4550781"/>
                  </a:ext>
                </a:extLst>
              </a:tr>
              <a:tr h="8856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25" marR="3225" marT="3225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アイリス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altLang="en-US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オート</a:t>
                      </a:r>
                      <a:r>
                        <a:rPr lang="ja-JP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アイリス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1993496"/>
                  </a:ext>
                </a:extLst>
              </a:tr>
              <a:tr h="87120">
                <a:tc rowSpan="2">
                  <a:txBody>
                    <a:bodyPr/>
                    <a:lstStyle/>
                    <a:p>
                      <a:pPr lvl="0" algn="ctr" fontAlgn="ctr"/>
                      <a:r>
                        <a:rPr lang="ja-JP" alt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オーディオ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伝送仕様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双方向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91972112"/>
                  </a:ext>
                </a:extLst>
              </a:tr>
              <a:tr h="364807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25" marR="3225" marT="3225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圧縮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G.711 u-law / G.726 selectable</a:t>
                      </a:r>
                    </a:p>
                    <a:p>
                      <a:pPr lvl="0" algn="l" fontAlgn="ctr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G.726 (ADPCM) 8KHz, G.711 8KHz,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lvl="0" algn="l" fontAlgn="ctr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G.726 : 16Kbps, 24Kbps, 32Kbps, 40Kbps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lvl="0" algn="l" fontAlgn="ctr"/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AAC-LC:16kHz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で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48Kbps</a:t>
                      </a:r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66548504"/>
                  </a:ext>
                </a:extLst>
              </a:tr>
              <a:tr h="7992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600" dirty="0"/>
                        <a:t>PTZ</a:t>
                      </a:r>
                      <a:r>
                        <a:rPr kumimoji="1" lang="ja-JP" altLang="en-US" sz="600" dirty="0"/>
                        <a:t>操作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パン範囲</a:t>
                      </a:r>
                      <a:endParaRPr lang="en-US" altLang="ja-JP" sz="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600" dirty="0"/>
                        <a:t>360° Endless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5797069"/>
                  </a:ext>
                </a:extLst>
              </a:tr>
              <a:tr h="799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パン速度</a:t>
                      </a:r>
                      <a:endParaRPr lang="en-US" altLang="ja-JP" sz="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プリセット：</a:t>
                      </a:r>
                      <a:r>
                        <a:rPr lang="en-US" altLang="ja-JP" sz="600" dirty="0"/>
                        <a:t>700°/</a:t>
                      </a:r>
                      <a:r>
                        <a:rPr lang="ja-JP" altLang="en-US" sz="600" dirty="0"/>
                        <a:t>秒、マニュアル</a:t>
                      </a:r>
                      <a:r>
                        <a:rPr lang="en-US" altLang="ja-JP" sz="600" dirty="0"/>
                        <a:t>:0.024°</a:t>
                      </a:r>
                      <a:r>
                        <a:rPr lang="ja-JP" altLang="en-US" sz="600" dirty="0"/>
                        <a:t>～</a:t>
                      </a:r>
                      <a:r>
                        <a:rPr lang="en-US" altLang="ja-JP" sz="600" dirty="0"/>
                        <a:t>200°/</a:t>
                      </a:r>
                      <a:r>
                        <a:rPr lang="ja-JP" altLang="en-US" sz="600" dirty="0"/>
                        <a:t>秒</a:t>
                      </a:r>
                      <a:endParaRPr lang="en-US" altLang="ja-JP" sz="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7994037"/>
                  </a:ext>
                </a:extLst>
              </a:tr>
              <a:tr h="799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チルト範囲</a:t>
                      </a:r>
                      <a:endParaRPr lang="en-US" altLang="ja-JP" sz="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600" dirty="0"/>
                        <a:t>210°(-15°</a:t>
                      </a:r>
                      <a:r>
                        <a:rPr lang="ja-JP" altLang="en-US" sz="600" dirty="0"/>
                        <a:t>～</a:t>
                      </a:r>
                      <a:r>
                        <a:rPr lang="en-US" altLang="ja-JP" sz="600" dirty="0"/>
                        <a:t>195°</a:t>
                      </a:r>
                      <a:r>
                        <a:rPr lang="ja-JP" altLang="en-US" sz="600" dirty="0"/>
                        <a:t> </a:t>
                      </a:r>
                      <a:r>
                        <a:rPr lang="en-US" altLang="ja-JP" sz="600" dirty="0"/>
                        <a:t>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9783284"/>
                  </a:ext>
                </a:extLst>
              </a:tr>
              <a:tr h="799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チルト速度</a:t>
                      </a:r>
                      <a:endParaRPr lang="en-US" altLang="ja-JP" sz="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dirty="0"/>
                        <a:t>プリセット：</a:t>
                      </a:r>
                      <a:r>
                        <a:rPr lang="en-US" altLang="ja-JP" sz="600" dirty="0"/>
                        <a:t>700°/</a:t>
                      </a:r>
                      <a:r>
                        <a:rPr lang="ja-JP" altLang="en-US" sz="600" dirty="0"/>
                        <a:t>秒、マニュアル</a:t>
                      </a:r>
                      <a:r>
                        <a:rPr lang="en-US" altLang="ja-JP" sz="600" dirty="0"/>
                        <a:t>:0.024°</a:t>
                      </a:r>
                      <a:r>
                        <a:rPr lang="ja-JP" altLang="en-US" sz="600" dirty="0"/>
                        <a:t>～</a:t>
                      </a:r>
                      <a:r>
                        <a:rPr lang="en-US" altLang="ja-JP" sz="600" dirty="0"/>
                        <a:t>200°/</a:t>
                      </a:r>
                      <a:r>
                        <a:rPr lang="ja-JP" altLang="en-US" sz="600" dirty="0"/>
                        <a:t>秒</a:t>
                      </a:r>
                      <a:endParaRPr lang="en-US" altLang="ja-JP" sz="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00818645"/>
                  </a:ext>
                </a:extLst>
              </a:tr>
              <a:tr h="799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シーケンス</a:t>
                      </a:r>
                      <a:endParaRPr lang="en-US" altLang="ja-JP" sz="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プリセット</a:t>
                      </a:r>
                      <a:r>
                        <a:rPr lang="en-US" altLang="ja-JP" sz="600" dirty="0"/>
                        <a:t>(300)</a:t>
                      </a:r>
                      <a:r>
                        <a:rPr lang="ja-JP" altLang="en-US" sz="600" dirty="0"/>
                        <a:t>、スウィング</a:t>
                      </a:r>
                      <a:r>
                        <a:rPr lang="en-US" altLang="ja-JP" sz="600" dirty="0"/>
                        <a:t>(6)</a:t>
                      </a:r>
                      <a:r>
                        <a:rPr lang="ja-JP" altLang="en-US" sz="600" dirty="0"/>
                        <a:t>、グループ</a:t>
                      </a:r>
                      <a:r>
                        <a:rPr lang="en-US" altLang="ja-JP" sz="600" dirty="0"/>
                        <a:t>(6)</a:t>
                      </a:r>
                      <a:r>
                        <a:rPr lang="ja-JP" altLang="en-US" sz="600" dirty="0"/>
                        <a:t>、トレース</a:t>
                      </a:r>
                      <a:r>
                        <a:rPr lang="en-US" altLang="ja-JP" sz="600" dirty="0"/>
                        <a:t>(1)</a:t>
                      </a:r>
                      <a:r>
                        <a:rPr lang="ja-JP" altLang="en-US" sz="600" dirty="0"/>
                        <a:t>、ツアー</a:t>
                      </a:r>
                      <a:r>
                        <a:rPr lang="en-US" altLang="ja-JP" sz="600" dirty="0"/>
                        <a:t>(1)</a:t>
                      </a:r>
                      <a:r>
                        <a:rPr lang="ja-JP" altLang="en-US" sz="600" dirty="0"/>
                        <a:t>、オートラン、スケジュール</a:t>
                      </a:r>
                      <a:endParaRPr lang="en-US" altLang="ja-JP" sz="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74881971"/>
                  </a:ext>
                </a:extLst>
              </a:tr>
              <a:tr h="79920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/>
                        <a:t>操作関連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デジタルズーム</a:t>
                      </a:r>
                      <a:endParaRPr lang="en-US" altLang="ja-JP" sz="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600" dirty="0"/>
                        <a:t>32</a:t>
                      </a:r>
                      <a:r>
                        <a:rPr lang="ja-JP" altLang="en-US" sz="600" dirty="0"/>
                        <a:t>倍デジタルズーム</a:t>
                      </a:r>
                      <a:endParaRPr lang="en-US" altLang="ja-JP" sz="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01748230"/>
                  </a:ext>
                </a:extLst>
              </a:tr>
              <a:tr h="1258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デイナイト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自動</a:t>
                      </a:r>
                      <a:r>
                        <a:rPr lang="en-US" altLang="ja-JP" sz="600" dirty="0"/>
                        <a:t>/</a:t>
                      </a:r>
                      <a:r>
                        <a:rPr lang="ja-JP" altLang="en-US" sz="600" dirty="0"/>
                        <a:t>カラー</a:t>
                      </a:r>
                      <a:r>
                        <a:rPr lang="en-US" altLang="ja-JP" sz="600" dirty="0"/>
                        <a:t>/BW/</a:t>
                      </a:r>
                      <a:r>
                        <a:rPr lang="ja-JP" altLang="en-US" sz="600" dirty="0"/>
                        <a:t>外部</a:t>
                      </a:r>
                      <a:r>
                        <a:rPr lang="en-US" altLang="ja-JP" sz="600" dirty="0"/>
                        <a:t>/</a:t>
                      </a:r>
                      <a:r>
                        <a:rPr lang="ja-JP" altLang="en-US" sz="600" dirty="0"/>
                        <a:t>スケジュール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74483058"/>
                  </a:ext>
                </a:extLst>
              </a:tr>
              <a:tr h="1101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逆光補正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600" dirty="0"/>
                        <a:t>BLC/HLC/WDR(150dB)</a:t>
                      </a:r>
                      <a:endParaRPr lang="ja-JP" altLang="en-US" sz="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9658142"/>
                  </a:ext>
                </a:extLst>
              </a:tr>
              <a:tr h="1131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ホワイトバランス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600" dirty="0"/>
                        <a:t>ATW/AWC/</a:t>
                      </a:r>
                      <a:r>
                        <a:rPr lang="ja-JP" altLang="en-US" sz="600" dirty="0"/>
                        <a:t>マニュアル</a:t>
                      </a:r>
                      <a:r>
                        <a:rPr lang="en-US" altLang="ja-JP" sz="600" dirty="0"/>
                        <a:t>/</a:t>
                      </a:r>
                      <a:r>
                        <a:rPr lang="ja-JP" altLang="en-US" sz="600" dirty="0"/>
                        <a:t>屋内</a:t>
                      </a:r>
                      <a:r>
                        <a:rPr lang="en-US" altLang="ja-JP" sz="600" dirty="0"/>
                        <a:t>/</a:t>
                      </a:r>
                      <a:r>
                        <a:rPr lang="ja-JP" altLang="en-US" sz="600" dirty="0"/>
                        <a:t>屋外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524876"/>
                  </a:ext>
                </a:extLst>
              </a:tr>
              <a:tr h="920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デジタル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NR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SSNR5(2D+3D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ノイズフィルタ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)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2054525"/>
                  </a:ext>
                </a:extLst>
              </a:tr>
              <a:tr h="814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ピクセルカウンター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サポート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45700588"/>
                  </a:ext>
                </a:extLst>
              </a:tr>
              <a:tr h="1162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Defog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（霧除去）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オート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/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マニュアル</a:t>
                      </a:r>
                      <a:endParaRPr lang="en-US" alt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48392673"/>
                  </a:ext>
                </a:extLst>
              </a:tr>
              <a:tr h="92047">
                <a:tc rowSpan="11">
                  <a:txBody>
                    <a:bodyPr/>
                    <a:lstStyle/>
                    <a:p>
                      <a:pPr lvl="0" algn="ctr" fontAlgn="ctr"/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ネットワーク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インターフェース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RJ-45 Ethernet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(10/100BASE-T)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8466523"/>
                  </a:ext>
                </a:extLst>
              </a:tr>
              <a:tr h="1059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IP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IPv4,IPv6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をサポート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6745168"/>
                  </a:ext>
                </a:extLst>
              </a:tr>
              <a:tr h="4602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ネットワークプロトコル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TCP/IP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UDP/IP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RTP(UDP)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RTP(TCP)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RTCP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RTSP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HTTPS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SSL/TLS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endParaRPr kumimoji="1" lang="ja-JP" altLang="en-US" sz="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DHCP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PPPoE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FTP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SMTP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ICMP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IGMP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SNMPv1/v2c/v3(MIB-2)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DNS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endParaRPr kumimoji="1" lang="ja-JP" altLang="en-US" sz="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DDNS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QoS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PIM-SM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UPnP</a:t>
                      </a:r>
                      <a:r>
                        <a:rPr kumimoji="1" lang="ja-JP" altLang="en-US" sz="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Bonjour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6396500"/>
                  </a:ext>
                </a:extLst>
              </a:tr>
              <a:tr h="1840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インターフェース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プロトコル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ONVIF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Profile S/G,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SUNAPI 2.0(HTTP API)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2852240"/>
                  </a:ext>
                </a:extLst>
              </a:tr>
              <a:tr h="1186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ストリーミング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ユニキャスト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/</a:t>
                      </a: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マルチキャスト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3224281"/>
                  </a:ext>
                </a:extLst>
              </a:tr>
              <a:tr h="912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ユーザーアクセス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ユニキャストで最大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20</a:t>
                      </a: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人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4853803"/>
                  </a:ext>
                </a:extLst>
              </a:tr>
              <a:tr h="2761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セキュリティ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HTTPS(SSL)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ログイン認証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ダイジェストログイン認証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/IP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アドレスフィルタリング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ユーザーアクセスログ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/802.1X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認証方式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8543365"/>
                  </a:ext>
                </a:extLst>
              </a:tr>
              <a:tr h="997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言語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日本語対応可、その他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ヶ国語対応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3616825"/>
                  </a:ext>
                </a:extLst>
              </a:tr>
              <a:tr h="920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600" u="none" strike="noStrike" dirty="0">
                          <a:effectLst/>
                          <a:latin typeface="+mn-ea"/>
                          <a:ea typeface="+mn-ea"/>
                        </a:rPr>
                        <a:t>OS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Windows 7/8.1/10,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MAC OS X10.10/10.11/10.12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88633960"/>
                  </a:ext>
                </a:extLst>
              </a:tr>
              <a:tr h="4920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600" u="none" strike="noStrike" dirty="0">
                          <a:effectLst/>
                          <a:latin typeface="+mn-ea"/>
                          <a:ea typeface="+mn-ea"/>
                        </a:rPr>
                        <a:t>Web</a:t>
                      </a:r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ブラウザ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対応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 : Windows 7 / 8.1 / 10, MAC OS X 10.10, 10.11, 10.12</a:t>
                      </a:r>
                    </a:p>
                    <a:p>
                      <a:r>
                        <a:rPr kumimoji="1" lang="ja-JP" altLang="en-US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プラグインフリーの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Viewer</a:t>
                      </a:r>
                      <a:r>
                        <a:rPr kumimoji="1" lang="ja-JP" altLang="en-US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Google Chrome 61, MS Edge 40, Mozilla Firefox 56(Window 64bit </a:t>
                      </a:r>
                      <a:r>
                        <a:rPr kumimoji="1" lang="ja-JP" altLang="en-US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でのみサポート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, Apple Safari 10 (Mac OS X</a:t>
                      </a:r>
                      <a:r>
                        <a:rPr kumimoji="1" lang="ja-JP" altLang="en-US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でのみサポート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kumimoji="1" lang="ja-JP" altLang="en-US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プラグイン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Viewer: MS Explore 11, Apple Safari 10 (Mac OS X</a:t>
                      </a:r>
                      <a:r>
                        <a:rPr kumimoji="1" lang="ja-JP" altLang="en-US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でのみサポート</a:t>
                      </a:r>
                      <a:r>
                        <a:rPr kumimoji="1" lang="en-US" altLang="ja-JP" sz="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en-US" altLang="ja-JP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83059806"/>
                  </a:ext>
                </a:extLst>
              </a:tr>
              <a:tr h="1346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600" dirty="0"/>
                        <a:t>集中管理ソフトウェア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600" dirty="0" err="1"/>
                        <a:t>Smartviewer</a:t>
                      </a:r>
                      <a:endParaRPr lang="en-US" altLang="ja-JP" sz="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56668017"/>
                  </a:ext>
                </a:extLst>
              </a:tr>
              <a:tr h="164574">
                <a:tc rowSpan="6">
                  <a:txBody>
                    <a:bodyPr/>
                    <a:lstStyle/>
                    <a:p>
                      <a:pPr lvl="0" algn="ctr" fontAlgn="ctr"/>
                      <a:r>
                        <a:rPr lang="ja-JP" altLang="en-US" sz="600" u="none" strike="noStrike">
                          <a:effectLst/>
                          <a:latin typeface="+mn-ea"/>
                          <a:ea typeface="+mn-ea"/>
                        </a:rPr>
                        <a:t>インターフェイス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600" b="0" dirty="0"/>
                        <a:t>ビデオ出力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600" dirty="0"/>
                        <a:t>CVBS:1.0Vp-p/75Ω</a:t>
                      </a:r>
                      <a:r>
                        <a:rPr lang="ja-JP" altLang="en-US" sz="600" dirty="0"/>
                        <a:t>　</a:t>
                      </a:r>
                      <a:r>
                        <a:rPr lang="en-US" altLang="ja-JP" sz="600" dirty="0"/>
                        <a:t>720×480</a:t>
                      </a:r>
                      <a:r>
                        <a:rPr lang="en-US" altLang="ja-JP" sz="600" baseline="0" dirty="0"/>
                        <a:t> </a:t>
                      </a:r>
                      <a:endParaRPr lang="en-US" altLang="ja-JP" sz="600" dirty="0"/>
                    </a:p>
                    <a:p>
                      <a:r>
                        <a:rPr lang="en-US" altLang="ja-JP" sz="600" dirty="0" err="1"/>
                        <a:t>USB:MicroUSB</a:t>
                      </a:r>
                      <a:r>
                        <a:rPr lang="ja-JP" altLang="en-US" sz="600" dirty="0"/>
                        <a:t>タイプ</a:t>
                      </a:r>
                      <a:r>
                        <a:rPr lang="en-US" altLang="ja-JP" sz="600" dirty="0"/>
                        <a:t>B</a:t>
                      </a:r>
                      <a:r>
                        <a:rPr lang="ja-JP" altLang="en-US" sz="600" dirty="0"/>
                        <a:t>　</a:t>
                      </a:r>
                      <a:r>
                        <a:rPr lang="en-US" altLang="ja-JP" sz="600" dirty="0"/>
                        <a:t>1280×720</a:t>
                      </a:r>
                      <a:endParaRPr lang="ja-JP" altLang="en-US" sz="6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15190957"/>
                  </a:ext>
                </a:extLst>
              </a:tr>
              <a:tr h="920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オーディオ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入力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altLang="en-US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マイク入力</a:t>
                      </a:r>
                      <a:r>
                        <a:rPr lang="en-US" altLang="ja-JP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/</a:t>
                      </a:r>
                      <a:r>
                        <a:rPr lang="ja-JP" altLang="en-US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ライン入力　選択可能</a:t>
                      </a:r>
                      <a:endParaRPr lang="en-US" altLang="ja-JP" sz="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altLang="en-US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供給電圧</a:t>
                      </a:r>
                      <a:r>
                        <a:rPr lang="en-US" altLang="ja-JP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:2.5VDC(4mA)</a:t>
                      </a:r>
                      <a:r>
                        <a:rPr lang="ja-JP" altLang="en-US" sz="600" kern="1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、</a:t>
                      </a:r>
                      <a:r>
                        <a:rPr lang="ja-JP" altLang="en-US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入力インピーダンス</a:t>
                      </a:r>
                      <a:r>
                        <a:rPr lang="en-US" altLang="ja-JP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:</a:t>
                      </a:r>
                      <a:r>
                        <a:rPr lang="ja-JP" altLang="en-US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約</a:t>
                      </a:r>
                      <a:r>
                        <a:rPr lang="en-US" altLang="ja-JP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2kΩ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2462345"/>
                  </a:ext>
                </a:extLst>
              </a:tr>
              <a:tr h="920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オーディオ出力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ライン出力</a:t>
                      </a:r>
                      <a:r>
                        <a:rPr lang="en-US" altLang="ja-JP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(3.5mm</a:t>
                      </a:r>
                      <a:r>
                        <a:rPr lang="ja-JP" altLang="en-US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en-US" altLang="ja-JP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mono</a:t>
                      </a:r>
                      <a:r>
                        <a:rPr lang="ja-JP" altLang="en-US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en-US" altLang="ja-JP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jack)</a:t>
                      </a:r>
                      <a:r>
                        <a:rPr lang="ja-JP" altLang="en-US" sz="600" kern="1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、</a:t>
                      </a:r>
                      <a:r>
                        <a:rPr lang="ja-JP" altLang="en-US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最大出力</a:t>
                      </a:r>
                      <a:r>
                        <a:rPr lang="en-US" altLang="ja-JP" sz="6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:1Vrms</a:t>
                      </a:r>
                      <a:endParaRPr lang="ja-JP" sz="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38198188"/>
                  </a:ext>
                </a:extLst>
              </a:tr>
              <a:tr h="1673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SD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カードスロット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Micro SD/SDHC/SDXC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スロット 最大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512GB</a:t>
                      </a:r>
                    </a:p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スロット最大</a:t>
                      </a:r>
                      <a:r>
                        <a:rPr lang="en-US" alt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256GB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43999139"/>
                  </a:ext>
                </a:extLst>
              </a:tr>
              <a:tr h="940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アラーム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ja-JP" altLang="en-US" sz="600" kern="100" dirty="0">
                          <a:effectLst/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アラーム入力４、出力２</a:t>
                      </a:r>
                      <a:endParaRPr lang="ja-JP" sz="600" kern="100" dirty="0">
                        <a:effectLst/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21231"/>
                  </a:ext>
                </a:extLst>
              </a:tr>
              <a:tr h="920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電源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小型端子台　 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AC24V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2520439"/>
                  </a:ext>
                </a:extLst>
              </a:tr>
              <a:tr h="92047">
                <a:tc rowSpan="2">
                  <a:txBody>
                    <a:bodyPr/>
                    <a:lstStyle/>
                    <a:p>
                      <a:pPr lvl="0" algn="ctr" fontAlgn="ctr"/>
                      <a:r>
                        <a:rPr lang="ja-JP" alt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環境関係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動作温度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－１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0℃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55℃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851159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動作湿度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90%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以下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13655290"/>
                  </a:ext>
                </a:extLst>
              </a:tr>
              <a:tr h="914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/>
                        <a:t>電気関係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電源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AC24V/</a:t>
                      </a:r>
                      <a:r>
                        <a:rPr lang="en-US" altLang="ja-JP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PoE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ja-JP" altLang="en-US" sz="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(802.3at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準拠、クラス４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4761900"/>
                  </a:ext>
                </a:extLst>
              </a:tr>
              <a:tr h="920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消費電力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20W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36660946"/>
                  </a:ext>
                </a:extLst>
              </a:tr>
              <a:tr h="914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/>
                        <a:t>メカニカル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u="none" strike="noStrike" dirty="0">
                          <a:effectLst/>
                          <a:latin typeface="+mn-ea"/>
                          <a:ea typeface="+mn-ea"/>
                        </a:rPr>
                        <a:t>寸法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Ø 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152</a:t>
                      </a:r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mm×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H218</a:t>
                      </a:r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0954183"/>
                  </a:ext>
                </a:extLst>
              </a:tr>
              <a:tr h="920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u="none" strike="noStrike">
                          <a:effectLst/>
                          <a:latin typeface="+mn-ea"/>
                          <a:ea typeface="+mn-ea"/>
                        </a:rPr>
                        <a:t>重量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1.70kg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80522988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E55B570-EFA6-4FC2-A953-90E056B2C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784538"/>
              </p:ext>
            </p:extLst>
          </p:nvPr>
        </p:nvGraphicFramePr>
        <p:xfrm>
          <a:off x="9000" y="9543000"/>
          <a:ext cx="1833441" cy="335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6842">
                  <a:extLst>
                    <a:ext uri="{9D8B030D-6E8A-4147-A177-3AD203B41FA5}">
                      <a16:colId xmlns:a16="http://schemas.microsoft.com/office/drawing/2014/main" val="2137800674"/>
                    </a:ext>
                  </a:extLst>
                </a:gridCol>
                <a:gridCol w="731202">
                  <a:extLst>
                    <a:ext uri="{9D8B030D-6E8A-4147-A177-3AD203B41FA5}">
                      <a16:colId xmlns:a16="http://schemas.microsoft.com/office/drawing/2014/main" val="864801137"/>
                    </a:ext>
                  </a:extLst>
                </a:gridCol>
                <a:gridCol w="565397">
                  <a:extLst>
                    <a:ext uri="{9D8B030D-6E8A-4147-A177-3AD203B41FA5}">
                      <a16:colId xmlns:a16="http://schemas.microsoft.com/office/drawing/2014/main" val="3462448111"/>
                    </a:ext>
                  </a:extLst>
                </a:gridCol>
              </a:tblGrid>
              <a:tr h="1639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区分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発行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Ver.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715136"/>
                  </a:ext>
                </a:extLst>
              </a:tr>
              <a:tr h="17199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IPCAM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2020/6/08</a:t>
                      </a:r>
                      <a:endParaRPr kumimoji="1" lang="ja-JP" altLang="en-US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/>
                        <a:t>1.3</a:t>
                      </a:r>
                      <a:endParaRPr kumimoji="1" lang="en-US" altLang="ja-JP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468110"/>
                  </a:ext>
                </a:extLst>
              </a:tr>
            </a:tbl>
          </a:graphicData>
        </a:graphic>
      </p:graphicFrame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072673C-7838-4147-B1F2-4CE0EC4C9444}"/>
              </a:ext>
            </a:extLst>
          </p:cNvPr>
          <p:cNvSpPr/>
          <p:nvPr/>
        </p:nvSpPr>
        <p:spPr>
          <a:xfrm>
            <a:off x="-3160" y="3577415"/>
            <a:ext cx="3414802" cy="1529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ja-JP" sz="900" dirty="0" err="1"/>
              <a:t>Wisenet</a:t>
            </a:r>
            <a:r>
              <a:rPr lang="ja-JP" altLang="en-US" sz="900" dirty="0"/>
              <a:t>５チップセット使用</a:t>
            </a:r>
            <a:endParaRPr lang="en-US" altLang="ja-JP" sz="900" dirty="0"/>
          </a:p>
          <a:p>
            <a:pPr marL="180975" indent="-180975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ja-JP" sz="900" dirty="0"/>
              <a:t>H.265</a:t>
            </a:r>
            <a:r>
              <a:rPr lang="ja-JP" altLang="en-US" sz="900" dirty="0"/>
              <a:t>に加え、</a:t>
            </a:r>
            <a:r>
              <a:rPr lang="en-US" altLang="ja-JP" sz="900" dirty="0"/>
              <a:t>H.264/MJPEG</a:t>
            </a:r>
            <a:r>
              <a:rPr lang="ja-JP" altLang="en-US" sz="900" dirty="0"/>
              <a:t>に対応      </a:t>
            </a:r>
          </a:p>
          <a:p>
            <a:pPr marL="180975" indent="-180975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ja-JP" altLang="en-US" sz="900" dirty="0"/>
              <a:t>マルチストリーミング機能搭載    </a:t>
            </a:r>
          </a:p>
          <a:p>
            <a:pPr marL="180975" indent="-180975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ja-JP" sz="900" dirty="0"/>
              <a:t>WDR(150dB)</a:t>
            </a:r>
          </a:p>
          <a:p>
            <a:pPr marL="180975" indent="-180975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ja-JP" altLang="en-US" sz="900" dirty="0"/>
              <a:t>独自のスマートコーデック　</a:t>
            </a:r>
            <a:r>
              <a:rPr lang="en-US" altLang="ja-JP" sz="900" dirty="0" err="1"/>
              <a:t>WiseStreamⅡ</a:t>
            </a:r>
            <a:r>
              <a:rPr lang="ja-JP" altLang="en-US" sz="900" dirty="0"/>
              <a:t>により録画データ量の削減が可能</a:t>
            </a:r>
            <a:endParaRPr lang="en-US" altLang="ja-JP" sz="900" dirty="0"/>
          </a:p>
          <a:p>
            <a:pPr marL="180975" indent="-180975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ja-JP" sz="9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50254E1-9F99-4C96-968C-B3636D0E2EB6}"/>
              </a:ext>
            </a:extLst>
          </p:cNvPr>
          <p:cNvSpPr txBox="1"/>
          <p:nvPr/>
        </p:nvSpPr>
        <p:spPr>
          <a:xfrm>
            <a:off x="2808936" y="5709069"/>
            <a:ext cx="48603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単位</a:t>
            </a:r>
            <a:r>
              <a:rPr kumimoji="1" lang="en-US" altLang="ja-JP" sz="600" dirty="0"/>
              <a:t>mm</a:t>
            </a:r>
            <a:endParaRPr kumimoji="1" lang="ja-JP" altLang="en-US" sz="600" dirty="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2BAB45B-E043-4B55-8485-F6DB87F531C1}"/>
              </a:ext>
            </a:extLst>
          </p:cNvPr>
          <p:cNvSpPr/>
          <p:nvPr/>
        </p:nvSpPr>
        <p:spPr>
          <a:xfrm>
            <a:off x="0" y="633000"/>
            <a:ext cx="3429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NW 2M </a:t>
            </a:r>
            <a:r>
              <a:rPr lang="ja-JP" altLang="en-US" sz="1100" dirty="0"/>
              <a:t>光学</a:t>
            </a:r>
            <a:r>
              <a:rPr lang="en-US" altLang="ja-JP" sz="1100" dirty="0"/>
              <a:t>32</a:t>
            </a:r>
            <a:r>
              <a:rPr lang="ja-JP" altLang="en-US" sz="1100" dirty="0"/>
              <a:t>倍 </a:t>
            </a:r>
            <a:r>
              <a:rPr lang="en-US" altLang="ja-JP" sz="1100" dirty="0"/>
              <a:t>PTZ </a:t>
            </a:r>
            <a:r>
              <a:rPr lang="ja-JP" altLang="en-US" sz="1100" dirty="0"/>
              <a:t>カメラ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A3BE904-C3E0-488B-BC29-3361AFAF3C8E}"/>
              </a:ext>
            </a:extLst>
          </p:cNvPr>
          <p:cNvGrpSpPr/>
          <p:nvPr/>
        </p:nvGrpSpPr>
        <p:grpSpPr>
          <a:xfrm>
            <a:off x="0" y="2956484"/>
            <a:ext cx="3240000" cy="261610"/>
            <a:chOff x="0" y="3513000"/>
            <a:chExt cx="3240000" cy="261610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AD8E9F29-5523-4189-9DB7-46F1D58E7FFE}"/>
                </a:ext>
              </a:extLst>
            </p:cNvPr>
            <p:cNvSpPr/>
            <p:nvPr/>
          </p:nvSpPr>
          <p:spPr>
            <a:xfrm>
              <a:off x="0" y="3513000"/>
              <a:ext cx="720000" cy="2616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kumimoji="1" lang="ja-JP" altLang="en-US" sz="1100" dirty="0"/>
                <a:t>主な特徴</a:t>
              </a: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2C7AC2BE-61B7-477B-85D4-E76862F98A7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774610"/>
              <a:ext cx="3240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91F37C50-9CBC-4166-A985-959231B67605}"/>
              </a:ext>
            </a:extLst>
          </p:cNvPr>
          <p:cNvGrpSpPr/>
          <p:nvPr/>
        </p:nvGrpSpPr>
        <p:grpSpPr>
          <a:xfrm>
            <a:off x="-9776" y="5401955"/>
            <a:ext cx="3240000" cy="261610"/>
            <a:chOff x="-9776" y="3824387"/>
            <a:chExt cx="3240000" cy="261610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AABCE109-0F9C-4CCB-91A8-B022D21EAA56}"/>
                </a:ext>
              </a:extLst>
            </p:cNvPr>
            <p:cNvSpPr/>
            <p:nvPr/>
          </p:nvSpPr>
          <p:spPr>
            <a:xfrm>
              <a:off x="-9776" y="3824387"/>
              <a:ext cx="720000" cy="26161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kumimoji="1" lang="ja-JP" altLang="en-US" sz="1100" dirty="0"/>
                <a:t>外観図</a:t>
              </a: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9D1C1202-7B89-416D-B1F7-150C464DDCC8}"/>
                </a:ext>
              </a:extLst>
            </p:cNvPr>
            <p:cNvCxnSpPr>
              <a:cxnSpLocks/>
            </p:cNvCxnSpPr>
            <p:nvPr/>
          </p:nvCxnSpPr>
          <p:spPr>
            <a:xfrm>
              <a:off x="-9776" y="4073774"/>
              <a:ext cx="3240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E841DF2-CD74-40DD-9D8D-8FE02F638F20}"/>
              </a:ext>
            </a:extLst>
          </p:cNvPr>
          <p:cNvSpPr/>
          <p:nvPr/>
        </p:nvSpPr>
        <p:spPr>
          <a:xfrm>
            <a:off x="5049000" y="9133334"/>
            <a:ext cx="180000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600" dirty="0"/>
              <a:t>※ 本仕様は予告なく変更することがあります。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BE922C21-8C5E-4A05-A9BA-CEAC10F637A7}"/>
              </a:ext>
            </a:extLst>
          </p:cNvPr>
          <p:cNvGrpSpPr/>
          <p:nvPr/>
        </p:nvGrpSpPr>
        <p:grpSpPr>
          <a:xfrm>
            <a:off x="3427800" y="341703"/>
            <a:ext cx="3427800" cy="261610"/>
            <a:chOff x="0" y="3513000"/>
            <a:chExt cx="3427800" cy="261610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244024F4-E041-453E-8A98-F435DE84D785}"/>
                </a:ext>
              </a:extLst>
            </p:cNvPr>
            <p:cNvSpPr/>
            <p:nvPr/>
          </p:nvSpPr>
          <p:spPr>
            <a:xfrm>
              <a:off x="0" y="3513000"/>
              <a:ext cx="720000" cy="26161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kumimoji="1" lang="ja-JP" altLang="en-US" sz="1100" dirty="0"/>
                <a:t>製品仕様</a:t>
              </a:r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CFB4AAEE-5998-4298-AC9C-822ACD2808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3765588"/>
              <a:ext cx="3427800" cy="9022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9" name="図 8">
            <a:extLst>
              <a:ext uri="{FF2B5EF4-FFF2-40B4-BE49-F238E27FC236}">
                <a16:creationId xmlns:a16="http://schemas.microsoft.com/office/drawing/2014/main" id="{CC4F3AB8-76F9-446B-9774-A71959C25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765" y="2963009"/>
            <a:ext cx="1583735" cy="232171"/>
          </a:xfrm>
          <a:prstGeom prst="rect">
            <a:avLst/>
          </a:prstGeom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7F55428-6409-4700-9688-DA6A143F26CA}"/>
              </a:ext>
            </a:extLst>
          </p:cNvPr>
          <p:cNvSpPr txBox="1"/>
          <p:nvPr/>
        </p:nvSpPr>
        <p:spPr>
          <a:xfrm>
            <a:off x="110625" y="7389278"/>
            <a:ext cx="1107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u="sng" dirty="0"/>
              <a:t>インターフェース図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D12D22D-6B4F-40FD-9D8A-F9F6234C8A4B}"/>
              </a:ext>
            </a:extLst>
          </p:cNvPr>
          <p:cNvSpPr txBox="1"/>
          <p:nvPr/>
        </p:nvSpPr>
        <p:spPr>
          <a:xfrm>
            <a:off x="16324" y="5868795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u="sng" dirty="0"/>
              <a:t>寸法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27E9436-0D48-48F9-8B2A-0F51CFD2D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331" y="847746"/>
            <a:ext cx="1524669" cy="211690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83AF3C30-EF7D-4A34-A8CE-BB998F9372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57" y="6048000"/>
            <a:ext cx="2160562" cy="1313621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3D72106-06AB-4C3D-951A-BD5D8D88D579}"/>
              </a:ext>
            </a:extLst>
          </p:cNvPr>
          <p:cNvSpPr txBox="1"/>
          <p:nvPr/>
        </p:nvSpPr>
        <p:spPr>
          <a:xfrm>
            <a:off x="239113" y="7721286"/>
            <a:ext cx="87716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/>
              <a:t>設置ベース内部構造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C288DDF9-821E-4BBF-9899-D0659EF6B1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113" y="7941934"/>
            <a:ext cx="988658" cy="100563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427476CD-F812-4D63-BA46-14EA6C318A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1855" y="8879481"/>
            <a:ext cx="919056" cy="379716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E5D8A220-7E02-4CBB-A5AB-38D2B217FF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0911" y="8879481"/>
            <a:ext cx="919056" cy="37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772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3563</TotalTime>
  <Words>731</Words>
  <Application>Microsoft Office PowerPoint</Application>
  <PresentationFormat>A4 210 x 297 mm</PresentationFormat>
  <Paragraphs>145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Wingdings</vt:lpstr>
      <vt:lpstr>Office テーマ</vt:lpstr>
      <vt:lpstr>XNP-6320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motoyama</dc:creator>
  <cp:lastModifiedBy>TBE Narushima Koichiro</cp:lastModifiedBy>
  <cp:revision>281</cp:revision>
  <cp:lastPrinted>2019-05-21T06:59:48Z</cp:lastPrinted>
  <dcterms:created xsi:type="dcterms:W3CDTF">2017-08-17T00:15:16Z</dcterms:created>
  <dcterms:modified xsi:type="dcterms:W3CDTF">2023-09-14T06:56:53Z</dcterms:modified>
</cp:coreProperties>
</file>