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56" userDrawn="1">
          <p15:clr>
            <a:srgbClr val="A4A3A4"/>
          </p15:clr>
        </p15:guide>
        <p15:guide id="4" orient="horz" pos="399" userDrawn="1">
          <p15:clr>
            <a:srgbClr val="A4A3A4"/>
          </p15:clr>
        </p15:guide>
        <p15:guide id="5" pos="42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E67C8"/>
    <a:srgbClr val="4D4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50" d="100"/>
          <a:sy n="150" d="100"/>
        </p:scale>
        <p:origin x="1032" y="120"/>
      </p:cViewPr>
      <p:guideLst>
        <p:guide orient="horz" pos="3120"/>
        <p:guide pos="2160"/>
        <p:guide orient="horz" pos="5756"/>
        <p:guide orient="horz" pos="399"/>
        <p:guide pos="42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FBFD1D03-1D4F-44C9-87DE-DB71CE783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6130"/>
            <a:ext cx="3431588" cy="584470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4178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D23246E-58FF-9B86-0DA3-AEC6EE743DA9}"/>
              </a:ext>
            </a:extLst>
          </p:cNvPr>
          <p:cNvGrpSpPr/>
          <p:nvPr userDrawn="1"/>
        </p:nvGrpSpPr>
        <p:grpSpPr>
          <a:xfrm>
            <a:off x="3420000" y="216000"/>
            <a:ext cx="3427800" cy="261610"/>
            <a:chOff x="0" y="3513000"/>
            <a:chExt cx="3427800" cy="26161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E5D43DB-90DC-18A1-A040-225CE377C3EE}"/>
                </a:ext>
              </a:extLst>
            </p:cNvPr>
            <p:cNvSpPr/>
            <p:nvPr/>
          </p:nvSpPr>
          <p:spPr>
            <a:xfrm>
              <a:off x="0" y="3513000"/>
              <a:ext cx="720000" cy="26161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kumimoji="1" lang="ja-JP" altLang="en-US" sz="1100" dirty="0"/>
                <a:t>製品仕様</a:t>
              </a: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AA1E1585-F1FC-B4AC-33D4-57BC6A48B4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3765588"/>
              <a:ext cx="3427800" cy="9022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750DACB-B78E-1798-AED1-8B1C33E96B65}"/>
              </a:ext>
            </a:extLst>
          </p:cNvPr>
          <p:cNvGrpSpPr/>
          <p:nvPr userDrawn="1"/>
        </p:nvGrpSpPr>
        <p:grpSpPr>
          <a:xfrm>
            <a:off x="0" y="2952000"/>
            <a:ext cx="3240000" cy="261610"/>
            <a:chOff x="0" y="3513000"/>
            <a:chExt cx="3240000" cy="261610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D8CF4564-ECB7-2D37-B174-95B82B6494A6}"/>
                </a:ext>
              </a:extLst>
            </p:cNvPr>
            <p:cNvSpPr/>
            <p:nvPr/>
          </p:nvSpPr>
          <p:spPr>
            <a:xfrm>
              <a:off x="0" y="3513000"/>
              <a:ext cx="720000" cy="2616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kumimoji="1" lang="ja-JP" altLang="en-US" sz="1100" dirty="0"/>
                <a:t>主な特徴</a:t>
              </a: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64B50C7E-049F-55A4-3A90-D94555351B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774610"/>
              <a:ext cx="3240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7BC7717-7801-ADDC-A916-FAB5826B865D}"/>
              </a:ext>
            </a:extLst>
          </p:cNvPr>
          <p:cNvSpPr/>
          <p:nvPr userDrawn="1"/>
        </p:nvSpPr>
        <p:spPr>
          <a:xfrm>
            <a:off x="5052168" y="9109430"/>
            <a:ext cx="180000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600" dirty="0"/>
              <a:t>※ 本仕様は予告なく変更することがあります。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51A21D-1F49-869B-887B-7878B4D5974C}"/>
              </a:ext>
            </a:extLst>
          </p:cNvPr>
          <p:cNvSpPr txBox="1"/>
          <p:nvPr userDrawn="1"/>
        </p:nvSpPr>
        <p:spPr>
          <a:xfrm>
            <a:off x="2794592" y="5309503"/>
            <a:ext cx="48603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単位</a:t>
            </a:r>
            <a:r>
              <a:rPr kumimoji="1" lang="en-US" altLang="ja-JP" sz="600" dirty="0"/>
              <a:t>mm</a:t>
            </a:r>
            <a:endParaRPr kumimoji="1" lang="ja-JP" altLang="en-US" sz="600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56BEBC1-C8FF-DAEB-583F-10EB7723AEF2}"/>
              </a:ext>
            </a:extLst>
          </p:cNvPr>
          <p:cNvGrpSpPr/>
          <p:nvPr userDrawn="1"/>
        </p:nvGrpSpPr>
        <p:grpSpPr>
          <a:xfrm>
            <a:off x="0" y="4961390"/>
            <a:ext cx="3240000" cy="261610"/>
            <a:chOff x="0" y="3513000"/>
            <a:chExt cx="3240000" cy="261610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3C9293A9-06E0-B817-46DA-8A9CE6FC0FB8}"/>
                </a:ext>
              </a:extLst>
            </p:cNvPr>
            <p:cNvSpPr/>
            <p:nvPr/>
          </p:nvSpPr>
          <p:spPr>
            <a:xfrm>
              <a:off x="0" y="3513000"/>
              <a:ext cx="720000" cy="26161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kumimoji="1" lang="ja-JP" altLang="en-US" sz="1100" dirty="0"/>
                <a:t>外観図</a:t>
              </a: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59923DF-F2CB-78AE-8424-960AB1F40B1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774610"/>
              <a:ext cx="324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000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76130"/>
            <a:ext cx="3431588" cy="584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製品型番</a:t>
            </a:r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88D117-F153-491C-B93D-CC19E9E56F71}"/>
              </a:ext>
            </a:extLst>
          </p:cNvPr>
          <p:cNvSpPr/>
          <p:nvPr userDrawn="1"/>
        </p:nvSpPr>
        <p:spPr>
          <a:xfrm flipH="1">
            <a:off x="1134000" y="-7400"/>
            <a:ext cx="5724000" cy="180000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AC11DE1-BC24-4D24-ABC8-1B36011436D7}"/>
              </a:ext>
            </a:extLst>
          </p:cNvPr>
          <p:cNvSpPr/>
          <p:nvPr userDrawn="1"/>
        </p:nvSpPr>
        <p:spPr>
          <a:xfrm flipH="1">
            <a:off x="0" y="-7400"/>
            <a:ext cx="1080000" cy="180000"/>
          </a:xfrm>
          <a:prstGeom prst="rect">
            <a:avLst/>
          </a:prstGeom>
          <a:solidFill>
            <a:srgbClr val="4E6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8C6FEEBC-6819-4292-8994-C8535725EB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000" y="9500847"/>
            <a:ext cx="2313000" cy="399953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EC8FD53-4717-4981-9322-41FE4CB48D6E}"/>
              </a:ext>
            </a:extLst>
          </p:cNvPr>
          <p:cNvGrpSpPr/>
          <p:nvPr userDrawn="1"/>
        </p:nvGrpSpPr>
        <p:grpSpPr>
          <a:xfrm>
            <a:off x="3429000" y="9272588"/>
            <a:ext cx="3429000" cy="180000"/>
            <a:chOff x="3834000" y="9297840"/>
            <a:chExt cx="3429000" cy="180000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D227277-5562-406F-A3E4-BFA2BD1E6518}"/>
                </a:ext>
              </a:extLst>
            </p:cNvPr>
            <p:cNvSpPr/>
            <p:nvPr userDrawn="1"/>
          </p:nvSpPr>
          <p:spPr>
            <a:xfrm flipH="1">
              <a:off x="4562788" y="9297840"/>
              <a:ext cx="2700212" cy="180000"/>
            </a:xfrm>
            <a:prstGeom prst="rect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66D1C2BF-8F03-4F15-88A4-F2E71E8A1CF7}"/>
                </a:ext>
              </a:extLst>
            </p:cNvPr>
            <p:cNvSpPr/>
            <p:nvPr userDrawn="1"/>
          </p:nvSpPr>
          <p:spPr>
            <a:xfrm flipH="1">
              <a:off x="3834000" y="9297840"/>
              <a:ext cx="720000" cy="180000"/>
            </a:xfrm>
            <a:prstGeom prst="rect">
              <a:avLst/>
            </a:prstGeom>
            <a:solidFill>
              <a:srgbClr val="4E67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4174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841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2DE2237-F36E-9DD8-14B9-15DAB385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774716"/>
              </p:ext>
            </p:extLst>
          </p:nvPr>
        </p:nvGraphicFramePr>
        <p:xfrm>
          <a:off x="3420000" y="504000"/>
          <a:ext cx="3402002" cy="8336643"/>
        </p:xfrm>
        <a:graphic>
          <a:graphicData uri="http://schemas.openxmlformats.org/drawingml/2006/table">
            <a:tbl>
              <a:tblPr/>
              <a:tblGrid>
                <a:gridCol w="850502">
                  <a:extLst>
                    <a:ext uri="{9D8B030D-6E8A-4147-A177-3AD203B41FA5}">
                      <a16:colId xmlns:a16="http://schemas.microsoft.com/office/drawing/2014/main" val="3761003370"/>
                    </a:ext>
                  </a:extLst>
                </a:gridCol>
                <a:gridCol w="212624">
                  <a:extLst>
                    <a:ext uri="{9D8B030D-6E8A-4147-A177-3AD203B41FA5}">
                      <a16:colId xmlns:a16="http://schemas.microsoft.com/office/drawing/2014/main" val="316922721"/>
                    </a:ext>
                  </a:extLst>
                </a:gridCol>
                <a:gridCol w="212624">
                  <a:extLst>
                    <a:ext uri="{9D8B030D-6E8A-4147-A177-3AD203B41FA5}">
                      <a16:colId xmlns:a16="http://schemas.microsoft.com/office/drawing/2014/main" val="2192329882"/>
                    </a:ext>
                  </a:extLst>
                </a:gridCol>
                <a:gridCol w="212624">
                  <a:extLst>
                    <a:ext uri="{9D8B030D-6E8A-4147-A177-3AD203B41FA5}">
                      <a16:colId xmlns:a16="http://schemas.microsoft.com/office/drawing/2014/main" val="3131913942"/>
                    </a:ext>
                  </a:extLst>
                </a:gridCol>
                <a:gridCol w="637875">
                  <a:extLst>
                    <a:ext uri="{9D8B030D-6E8A-4147-A177-3AD203B41FA5}">
                      <a16:colId xmlns:a16="http://schemas.microsoft.com/office/drawing/2014/main" val="347787833"/>
                    </a:ext>
                  </a:extLst>
                </a:gridCol>
                <a:gridCol w="1275753">
                  <a:extLst>
                    <a:ext uri="{9D8B030D-6E8A-4147-A177-3AD203B41FA5}">
                      <a16:colId xmlns:a16="http://schemas.microsoft.com/office/drawing/2014/main" val="2288135063"/>
                    </a:ext>
                  </a:extLst>
                </a:gridCol>
              </a:tblGrid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カメラ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41842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撮像素子（</a:t>
                      </a: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Pixel Size）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非冷却マイクロボロメータ（スペクトル範囲：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14㎛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084612"/>
                  </a:ext>
                </a:extLst>
              </a:tr>
              <a:tr h="6913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最低照度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カラー：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48931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白黒：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74665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最大ＩＲ照明距離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097025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レンズ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27656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レンズタイプ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固定焦点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190643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最大口径比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F1.0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278541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焦点距離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4.4mm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170184"/>
                  </a:ext>
                </a:extLst>
              </a:tr>
              <a:tr h="6913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画角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H: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90°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02482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V: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65.3°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521783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D: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118.6°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280054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最短被写体距離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0.6m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90199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ズーム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675256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フォーカス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固定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189699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アイリス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固定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20333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カメラ機能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22482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カメラタイトル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85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文字（</a:t>
                      </a: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OSD）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444603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Day/Night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機能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222781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逆光補正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641015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ホワイトバランス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63059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画質設定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シャープネス、コントラスト、明るさ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479549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ゲイン調整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809449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LDC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（レンズ歪補正）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156266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電子シャッター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33553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ノイズ低減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SSDR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36266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映像回転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フリップ、ミラー、ホールウェイビュー（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90°/270°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485044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プライバシーマスク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か所、長方形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754437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モーション検知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ヶ所、８角形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462807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Defog（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霧除去）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無し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186414"/>
                  </a:ext>
                </a:extLst>
              </a:tr>
              <a:tr h="6913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zh-TW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設置画角調整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PAN :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0°~350°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198963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TILT: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0°~90°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973528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回転 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: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0°~350°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0522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SD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カード記録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対応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730161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温度検知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32127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温度検知範囲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-40℃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550℃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37158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温度精度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150℃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未満：最大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±2℃</a:t>
                      </a:r>
                      <a:b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150℃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以上：最大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±15℃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382761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温度分解能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30mK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2447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温度検知領域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ヶ所、多角形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1790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ビデオ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848762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圧縮方式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nn-NO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H.265/H.264/MJPEG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754543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解像度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768x576, 384x288(original)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353903"/>
                  </a:ext>
                </a:extLst>
              </a:tr>
              <a:tr h="6913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フレームレート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H.264/H.265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fps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706045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MJEPG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fps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673433"/>
                  </a:ext>
                </a:extLst>
              </a:tr>
              <a:tr h="6913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ビットレート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H.264 / H.265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512～40960kbps(CBR/VBR)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964101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MJPEG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512～6144kbps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235160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オーディオ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608116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伝送仕様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双方向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56011"/>
                  </a:ext>
                </a:extLst>
              </a:tr>
              <a:tr h="6913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圧縮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方式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G.711 u-law / G.726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選択可能</a:t>
                      </a:r>
                      <a:b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AAC-LC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332107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サンプリング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G.711 8KHz 、 G.726(ADPCM) :8kHz</a:t>
                      </a:r>
                      <a:b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AAC-LC:16kHz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882133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ビットレート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G.711:64kbps</a:t>
                      </a:r>
                      <a:b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G.726:16Kbps, 24Kbps, 32Kbps, 40Kbps</a:t>
                      </a:r>
                      <a:b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AAC-LC:48Kbps at 16KHz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427816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インテリジェントビデオ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003104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オブジェクトの検出と分類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人、車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79192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属性情報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zh-CN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非対応（検出画像）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374703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ベストショット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対応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449013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イベント分析（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AI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エンジン使用）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動き検出 、オブジェクト検出、仮想線（横切り 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方向）、仮想領域（徘徊 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侵入 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入場、退場）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2994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イベント分析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動き検知、タンパリング、音検知、音分類、衝撃検知、仮想領域（出現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消失）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53845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統計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非対応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199465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ネットワーク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368507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IPv4 / IPv6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023624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ネットワークプロトコル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IPv4, IPv6, TCP/IP, UDP/IP, RTP(UDP), RTP(TCP), RTCP, RTSP, NTP, HTTP, HTTPS, SSL/TLS, DHCP, FTP, SMTP, ICMP, IGMP, SNMPv1/v2c/v3(MIB-2), ARP, DNS, DDNS, QoS, UPnP, Bonjour, LLDP, CDP, SRTP (TCP, UDP Unicast), MQTT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624357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インターフェースプロトコル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ONVIF Profile S,G,T,M / SUNAPI(HTTP API) / Wisenet open platform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97189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ストリーミング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ユニキャスト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(20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ユーザー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 /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マルチキャスト</a:t>
                      </a:r>
                      <a:b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複数ストリーミング 最大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10Profile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087525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ユーザーアクセス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ユニキャストで最大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20⼈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5886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セキュリティ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HTTPS(SSL)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通信、ダイジェストログイン認証、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アドレスフィルタリング、ユーザーアクセスログ、アカウントロック、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802.1X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認証方式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705144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アプリケーション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58041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OS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Windows, Mac, Linux, Android, iOS, Chrome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297247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Web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ブラウザ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Chrome, Safari, Firefox, MS Edge(chromium based)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38538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ビューワー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Web Viewer, Wisenet Mobile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14068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集中管理ソフトウェア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SSM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070616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言語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日本語対応可、その他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ヶ国語対応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861143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インターフェース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249665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イーサネット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RJ-45 Ethernet(10/100/1000BASE-T)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856599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ビデオ出力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USB: Micro USB Type B, 768x576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設置時確認用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28312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内蔵マイク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無し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58879"/>
                  </a:ext>
                </a:extLst>
              </a:tr>
              <a:tr h="6913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オーディオ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入力：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マイク入力 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ライン入力 切り替え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356966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出力：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ライン出力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(3.5mm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モノラル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、最大出力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:1Vrms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077004"/>
                  </a:ext>
                </a:extLst>
              </a:tr>
              <a:tr h="6913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アラーム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入力：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x ２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257604"/>
                  </a:ext>
                </a:extLst>
              </a:tr>
              <a:tr h="6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出力：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x 2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（入力と排他切替）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1566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SD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カードスロット 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Micro SD/SDHC/SDXC 1slot, MAX 1TB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930787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電源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小型端子台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65964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t"/>
                      <a:r>
                        <a:rPr lang="ja-JP" altLang="en-US" sz="398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228909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動作温度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zh-TW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-40°C ~ +60°C</a:t>
                      </a:r>
                      <a:r>
                        <a:rPr lang="zh-TW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（起動</a:t>
                      </a:r>
                      <a:r>
                        <a:rPr lang="en-US" altLang="zh-TW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-30℃</a:t>
                      </a:r>
                      <a:r>
                        <a:rPr lang="zh-TW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142526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動作湿度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95%RH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以下（結露無き事）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77691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電源電圧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DC12V / PoE(IEEE802.3af, Class3)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797369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消費電力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l-PL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最大9.4W(DC12V)、最大10.8W(PoE)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070663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防塵・防水等級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IP66（NEMA4X）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20251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耐衝撃等級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IK10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978899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外形寸法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ø93.8x233.5mm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589467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重量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1700</a:t>
                      </a:r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286639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色／材質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白 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アルミニウム＋ポリカーボネート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986890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付属品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バックボックス、クイックガイド、オーディオ・アラームケーブル、ケーブルブッシング、ケーブルインストーラー、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T20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トルクスレンチ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102135"/>
                  </a:ext>
                </a:extLst>
              </a:tr>
              <a:tr h="69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取付金具他</a:t>
                      </a:r>
                    </a:p>
                  </a:txBody>
                  <a:tcPr marL="381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バックボックス（一体型）、未来工業製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672772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：検知理論距離は以下の</a:t>
                      </a:r>
                      <a:r>
                        <a:rPr lang="en-US" altLang="ja-JP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のサイト計算することが出来ます。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507384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https://www.hanwhavision.com/wisenettoolbox_plus/index.html#!/en/home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961740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398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しかし、実際の検知距離は上記の計算結果とは異なる場合がありますので、使用される現場で必ずご確認ください。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713745"/>
                  </a:ext>
                </a:extLst>
              </a:tr>
              <a:tr h="6913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altLang="ja-JP" sz="398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398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１：運用方法、適合メディア等についてはお問い合わせください。</a:t>
                      </a:r>
                    </a:p>
                  </a:txBody>
                  <a:tcPr marL="25400" marR="0" marT="12700" marB="6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097810"/>
                  </a:ext>
                </a:extLst>
              </a:tr>
            </a:tbl>
          </a:graphicData>
        </a:graphic>
      </p:graphicFrame>
      <p:sp>
        <p:nvSpPr>
          <p:cNvPr id="3" name="TNO-C3012TRA">
            <a:extLst>
              <a:ext uri="{FF2B5EF4-FFF2-40B4-BE49-F238E27FC236}">
                <a16:creationId xmlns:a16="http://schemas.microsoft.com/office/drawing/2014/main" id="{CD124065-0A1A-0EA7-069F-44FABF221BAB}"/>
              </a:ext>
            </a:extLst>
          </p:cNvPr>
          <p:cNvSpPr txBox="1"/>
          <p:nvPr/>
        </p:nvSpPr>
        <p:spPr>
          <a:xfrm>
            <a:off x="0" y="190500"/>
            <a:ext cx="3810000" cy="52322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kumimoji="1" lang="en-US" altLang="ja-JP" sz="2800">
                <a:latin typeface="メイリオ" panose="020B0604030504040204" pitchFamily="50" charset="-128"/>
              </a:rPr>
              <a:t>TNO-C3012TRA</a:t>
            </a:r>
            <a:endParaRPr kumimoji="1" lang="ja-JP" altLang="en-US" sz="2800">
              <a:latin typeface="メイリオ" panose="020B0604030504040204" pitchFamily="50" charset="-128"/>
            </a:endParaRPr>
          </a:p>
        </p:txBody>
      </p:sp>
      <p:sp>
        <p:nvSpPr>
          <p:cNvPr id="4" name="NW AI サーマルバレットカメラ">
            <a:extLst>
              <a:ext uri="{FF2B5EF4-FFF2-40B4-BE49-F238E27FC236}">
                <a16:creationId xmlns:a16="http://schemas.microsoft.com/office/drawing/2014/main" id="{9F2E8BE3-1C66-9DB6-73A6-2C816CF92DD9}"/>
              </a:ext>
            </a:extLst>
          </p:cNvPr>
          <p:cNvSpPr txBox="1"/>
          <p:nvPr/>
        </p:nvSpPr>
        <p:spPr>
          <a:xfrm>
            <a:off x="35998" y="625880"/>
            <a:ext cx="3556000" cy="3231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kumimoji="1" lang="en-US" altLang="ja-JP" sz="1500" dirty="0">
                <a:latin typeface="メイリオ" panose="020B0604030504040204" pitchFamily="50" charset="-128"/>
              </a:rPr>
              <a:t>NW AI </a:t>
            </a:r>
            <a:r>
              <a:rPr kumimoji="1" lang="ja-JP" altLang="en-US" sz="1500" dirty="0">
                <a:latin typeface="メイリオ" panose="020B0604030504040204" pitchFamily="50" charset="-128"/>
              </a:rPr>
              <a:t>サーマルカメラ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5A08E15-BAF5-BD27-2549-1B0958A3D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" y="972000"/>
            <a:ext cx="2876550" cy="1924050"/>
          </a:xfrm>
          <a:prstGeom prst="rect">
            <a:avLst/>
          </a:prstGeom>
        </p:spPr>
      </p:pic>
      <p:sp>
        <p:nvSpPr>
          <p:cNvPr id="6" name="■温度分解能30ｍK高性能検出器採用&#10;■広範囲温度測定が可能（-40℃～+550℃）&#10;■広角（FoV90°）、QVGA解像度（384ｘ288）&#10;■最大フレームレート　8fps&#10;■AIエンジンを使用したオブジェクト検出&#10; （人/車）が可能&#10;■音声通信対応&#10;■設置に便利な小型・軽量モデル">
            <a:extLst>
              <a:ext uri="{FF2B5EF4-FFF2-40B4-BE49-F238E27FC236}">
                <a16:creationId xmlns:a16="http://schemas.microsoft.com/office/drawing/2014/main" id="{17FAE5C7-47CC-D7E2-7438-767535044F44}"/>
              </a:ext>
            </a:extLst>
          </p:cNvPr>
          <p:cNvSpPr txBox="1"/>
          <p:nvPr/>
        </p:nvSpPr>
        <p:spPr>
          <a:xfrm>
            <a:off x="0" y="3302000"/>
            <a:ext cx="3429000" cy="163121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</a:rPr>
              <a:t>■温度分解能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30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ｍ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K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高性能検出器採用
■広範囲温度測定が可能（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-40℃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～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+550℃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）
■広角（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FoV90°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）、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QVGA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解像度（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384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ｘ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288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）
■最大フレームレート　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8fps
■AI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エンジンを使用したオブジェクト検出
 （人</a:t>
            </a:r>
            <a:r>
              <a:rPr kumimoji="1" lang="en-US" altLang="ja-JP" sz="1100" dirty="0">
                <a:latin typeface="メイリオ" panose="020B0604030504040204" pitchFamily="50" charset="-128"/>
              </a:rPr>
              <a:t>/</a:t>
            </a:r>
            <a:r>
              <a:rPr kumimoji="1" lang="ja-JP" altLang="en-US" sz="1100" dirty="0">
                <a:latin typeface="メイリオ" panose="020B0604030504040204" pitchFamily="50" charset="-128"/>
              </a:rPr>
              <a:t>車）が可能
■音声通信対応
■設置に便利な小型・軽量モデル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D9AC3C9-6027-60D9-0572-C19D6CE25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580000"/>
            <a:ext cx="3352800" cy="3590925"/>
          </a:xfrm>
          <a:prstGeom prst="rect">
            <a:avLst/>
          </a:prstGeom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F3FCE48-8246-F433-1A39-F6FEB2031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122902"/>
              </p:ext>
            </p:extLst>
          </p:nvPr>
        </p:nvGraphicFramePr>
        <p:xfrm>
          <a:off x="0" y="9540000"/>
          <a:ext cx="1800000" cy="360000"/>
        </p:xfrm>
        <a:graphic>
          <a:graphicData uri="http://schemas.openxmlformats.org/drawingml/2006/table">
            <a:tbl>
              <a:tblPr/>
              <a:tblGrid>
                <a:gridCol w="1028571">
                  <a:extLst>
                    <a:ext uri="{9D8B030D-6E8A-4147-A177-3AD203B41FA5}">
                      <a16:colId xmlns:a16="http://schemas.microsoft.com/office/drawing/2014/main" val="2738576936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3968873608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Ver.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9888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2025/2/14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3497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77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922</Words>
  <Application>Microsoft Office PowerPoint</Application>
  <PresentationFormat>A4 210 x 297 mm</PresentationFormat>
  <Paragraphs>194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2023-10-26T02:16:43Z</dcterms:created>
  <dcterms:modified xsi:type="dcterms:W3CDTF">2025-02-17T07:48:59Z</dcterms:modified>
</cp:coreProperties>
</file>